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383" r:id="rId3"/>
    <p:sldId id="384" r:id="rId4"/>
    <p:sldId id="385" r:id="rId5"/>
    <p:sldId id="386" r:id="rId6"/>
    <p:sldId id="387" r:id="rId7"/>
    <p:sldId id="326" r:id="rId8"/>
    <p:sldId id="388" r:id="rId9"/>
    <p:sldId id="389" r:id="rId10"/>
    <p:sldId id="390" r:id="rId11"/>
    <p:sldId id="395" r:id="rId12"/>
    <p:sldId id="391" r:id="rId13"/>
    <p:sldId id="394" r:id="rId14"/>
    <p:sldId id="392" r:id="rId15"/>
    <p:sldId id="393" r:id="rId16"/>
    <p:sldId id="376" r:id="rId17"/>
    <p:sldId id="377" r:id="rId18"/>
    <p:sldId id="378" r:id="rId19"/>
    <p:sldId id="381" r:id="rId20"/>
    <p:sldId id="382" r:id="rId21"/>
    <p:sldId id="371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2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1" autoAdjust="0"/>
    <p:restoredTop sz="94585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36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59A4C-B865-42FF-B434-DFFA364B70B6}" type="datetimeFigureOut">
              <a:rPr lang="ru-RU" smtClean="0"/>
              <a:pPr/>
              <a:t>19.02.2018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532CA-1D03-4918-9855-E4FB898626E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262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post-279854-1298288370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-428625"/>
            <a:ext cx="1643062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7" descr="post-279854-1298288370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235743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8" descr="97e6b01896c7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0000">
            <a:off x="-628650" y="-349250"/>
            <a:ext cx="3330575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966A9-5AB2-40CA-98F8-E7EA43D14B9C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9F622-8B25-4360-890B-DF9DFC53C7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683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6CBE5-C424-4FA4-B0AB-B2E5184DE077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847C7-1B7A-4FEB-AAF1-173B3C0C954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81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ED8E0-AAAF-4334-A314-33C8E73BA7BC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A5403-9ED9-4699-A8C9-DBB5A7551B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40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23FD4-0115-4522-AAF2-DD5CFC4CAFE8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635B5-676F-4030-889B-1AE1978FAD4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61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60FEF-DB15-4141-BADA-533F949C7E62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FEADE-DEC7-43E4-801F-84914225B47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12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D56B0-DB69-4DD1-B42E-D3ACF0F94C76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E96BA-1DA7-46A5-B305-470F544A4A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468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41CE9-810B-4B8D-9A2D-DE6AAED762F9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09EA8-7F54-4BC8-B366-50F2C0DB7F4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427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D1AF3-AA58-4EE6-93C8-2FD47FDE3D5E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F1835-6805-4806-B42F-14087AE8B28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22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15CB-C020-4A1A-A4F1-8B4BAFEA6F67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A179-6C85-4159-9F75-1D8862243F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31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F8475-CA72-4975-A81E-D092DC8B5106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C2F23-9812-45B0-836C-A76D36BAB2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611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57365-2EFC-4E1D-80D8-4FC92F7FCDBA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56F16-C9A2-4988-AE09-5B0B0B00B3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892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88C7C9-64A3-49AE-9F36-30757154F6B7}" type="datetimeFigureOut">
              <a:rPr lang="ru-RU"/>
              <a:pPr>
                <a:defRPr/>
              </a:pPr>
              <a:t>19.02.2018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6D364E-D491-47F3-B770-745BD0C5D4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1547664" y="298017"/>
            <a:ext cx="6912768" cy="5425615"/>
          </a:xfrm>
        </p:spPr>
        <p:txBody>
          <a:bodyPr/>
          <a:lstStyle/>
          <a:p>
            <a:r>
              <a:rPr lang="ru-RU" sz="2000" b="1" dirty="0">
                <a:solidFill>
                  <a:prstClr val="black"/>
                </a:solidFill>
                <a:latin typeface="Arial" charset="0"/>
                <a:cs typeface="Arial" charset="0"/>
              </a:rPr>
              <a:t/>
            </a:r>
            <a:br>
              <a:rPr lang="ru-RU" sz="2000" b="1" dirty="0">
                <a:solidFill>
                  <a:prstClr val="black"/>
                </a:solidFill>
                <a:latin typeface="Arial" charset="0"/>
                <a:cs typeface="Arial" charset="0"/>
              </a:rPr>
            </a:b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№21 «Терем - теремок» г. Кстово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средство проектной деятельности у детей старшего дошкольного возраста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b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                                        </a:t>
            </a:r>
            <a:b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        Подготовила:</a:t>
            </a:r>
            <a:b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          Рогожина Е. Н.</a:t>
            </a:r>
            <a:b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86578" y="5572140"/>
            <a:ext cx="739752" cy="164941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400" dirty="0"/>
              <a:t>                </a:t>
            </a:r>
            <a:endParaRPr lang="ru-RU" dirty="0"/>
          </a:p>
        </p:txBody>
      </p:sp>
      <p:sp>
        <p:nvSpPr>
          <p:cNvPr id="3075" name="TextBox 3"/>
          <p:cNvSpPr txBox="1">
            <a:spLocks noChangeArrowheads="1"/>
          </p:cNvSpPr>
          <p:nvPr/>
        </p:nvSpPr>
        <p:spPr bwMode="auto">
          <a:xfrm flipV="1">
            <a:off x="7858148" y="97134"/>
            <a:ext cx="71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sz="1200" dirty="0">
              <a:solidFill>
                <a:schemeClr val="accent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1840" y="5301208"/>
            <a:ext cx="4415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i="1" dirty="0"/>
          </a:p>
          <a:p>
            <a:pPr algn="ctr"/>
            <a:endParaRPr lang="ru-RU" b="1" i="1" dirty="0"/>
          </a:p>
          <a:p>
            <a:pPr algn="ctr"/>
            <a:r>
              <a:rPr lang="ru-RU" b="1" i="1" dirty="0"/>
              <a:t>2018</a:t>
            </a:r>
          </a:p>
          <a:p>
            <a:pPr algn="ctr"/>
            <a:endParaRPr lang="ru-RU" b="1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79059C-DB80-44F7-BAD2-029DA740C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980728"/>
            <a:ext cx="7715200" cy="45259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информационный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долгосрочный (1 год)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воспитатели, дети, родители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34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5ED690-73C6-4FA1-95E4-639007EC9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820" y="387920"/>
            <a:ext cx="8229600" cy="778098"/>
          </a:xfrm>
        </p:spPr>
        <p:txBody>
          <a:bodyPr/>
          <a:lstStyle/>
          <a:p>
            <a:r>
              <a:rPr lang="ru-RU" dirty="0"/>
              <a:t>Актуальность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82BE442-D37D-476D-A1FD-7B7312FB8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820" y="1484784"/>
            <a:ext cx="8229600" cy="4525963"/>
          </a:xfrm>
        </p:spPr>
        <p:txBody>
          <a:bodyPr/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формирования познавательной активности детей дошкольного возраста очень актуальна в наше время. Исследования свидетельствуют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значительном снижении познавательной активности детей. Современному ребенку необходимо последовательно и доказательно мыслить, проявлять умственное напряжение. Содержание и методы обучения дошкольников направлены на развитие внимания, памяти, творческого воображения, на выработку умения сравнивать, выделять характерные свойства предметов, обобщать их по определенному признаку, получать удовлетворение от найденного решения, а также уметь самостоятельно применять в жизни полученные знания. При взаимодействии с объектами, ребенок лучше познает окружающий мир, поэтому приоритет в работе с детьми следует отдавать практическим методам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19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256B46B-DCA0-4D03-BE8D-0376973A1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pPr lvl="0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Развивающаяся педагогика, основанная на требованиях федерального государственного образовательного стандарта к дошкольному образованию, существенно изменила подход к организации образовательной деятельности в дошкольной образовательной организации.  </a:t>
            </a:r>
          </a:p>
          <a:p>
            <a:pPr lvl="0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смену традиционному образованию приходит продуктивное обучение, которое направлено на развитие творческих способностей, формирование у дошкольников интереса к созидательной деятельности. Одной из перспективных форм, способствующих решению данной проблемы, является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261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BB71BB-7384-4E89-A21D-3781140DE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8C3D5F-66FF-48BB-8759-30A841CD7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познавательной активности детей дошкольного возраста при систематическом использовании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образовательной деятельности.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82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CBAC38-BAD5-4D09-B814-5447A12EE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/>
          <a:lstStyle/>
          <a:p>
            <a:r>
              <a:rPr lang="ru-RU" dirty="0"/>
              <a:t>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4E051E-122A-4A2C-BAA1-FFD9C42CB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303337"/>
            <a:ext cx="7859216" cy="4525963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изготовить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любой направленности в соответствии с тематическим планированием;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родителей с технологией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привлечь их к изготовлению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повысить интерес детей в самостоятельном поиске знаний, их закреплении посредством регулярного использования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у детей умение самостоятельно осваивать окружающий мир, используя полученные знания;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-использовать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содержательный элемент развивающей предметно-пространственной среды группы.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4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 b="18"/>
          <a:stretch>
            <a:fillRect/>
          </a:stretch>
        </p:blipFill>
        <p:spPr>
          <a:xfrm>
            <a:off x="2071670" y="357166"/>
            <a:ext cx="6572296" cy="5929354"/>
          </a:xfrm>
          <a:prstGeom prst="rect">
            <a:avLst/>
          </a:prstGeom>
        </p:spPr>
      </p:pic>
      <p:sp>
        <p:nvSpPr>
          <p:cNvPr id="3" name="Блок-схема: документ 2"/>
          <p:cNvSpPr/>
          <p:nvPr/>
        </p:nvSpPr>
        <p:spPr>
          <a:xfrm>
            <a:off x="2285984" y="357166"/>
            <a:ext cx="6261679" cy="6062161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3986"/>
              <a:gd name="connsiteY0" fmla="*/ 0 h 21752"/>
              <a:gd name="connsiteX1" fmla="*/ 23986 w 23986"/>
              <a:gd name="connsiteY1" fmla="*/ 428 h 21752"/>
              <a:gd name="connsiteX2" fmla="*/ 23986 w 23986"/>
              <a:gd name="connsiteY2" fmla="*/ 17750 h 21752"/>
              <a:gd name="connsiteX3" fmla="*/ 2386 w 23986"/>
              <a:gd name="connsiteY3" fmla="*/ 20600 h 21752"/>
              <a:gd name="connsiteX4" fmla="*/ 0 w 23986"/>
              <a:gd name="connsiteY4" fmla="*/ 0 h 21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86" h="21752">
                <a:moveTo>
                  <a:pt x="0" y="0"/>
                </a:moveTo>
                <a:lnTo>
                  <a:pt x="23986" y="428"/>
                </a:lnTo>
                <a:lnTo>
                  <a:pt x="23986" y="17750"/>
                </a:lnTo>
                <a:cubicBezTo>
                  <a:pt x="13186" y="17750"/>
                  <a:pt x="13186" y="24350"/>
                  <a:pt x="2386" y="2060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E5EFFB">
                  <a:shade val="30000"/>
                  <a:satMod val="115000"/>
                </a:srgbClr>
              </a:gs>
              <a:gs pos="50000">
                <a:srgbClr val="E5EFFB">
                  <a:shade val="67500"/>
                  <a:satMod val="115000"/>
                </a:srgbClr>
              </a:gs>
              <a:gs pos="100000">
                <a:srgbClr val="E5EFFB">
                  <a:shade val="100000"/>
                  <a:satMod val="115000"/>
                </a:srgbClr>
              </a:gs>
            </a:gsLst>
            <a:lin ang="13500000" scaled="1"/>
            <a:tileRect/>
          </a:gradFill>
          <a:ln w="38100">
            <a:solidFill>
              <a:schemeClr val="accent6">
                <a:lumMod val="50000"/>
              </a:schemeClr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ru-RU" sz="1400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28604"/>
            <a:ext cx="8104414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endParaRPr lang="ru-RU" sz="2400" b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pPr algn="ctr" fontAlgn="base"/>
            <a:r>
              <a:rPr lang="ru-RU" sz="2400" b="1" i="1" dirty="0">
                <a:solidFill>
                  <a:srgbClr val="002060"/>
                </a:solidFill>
                <a:latin typeface="Georgia" panose="02040502050405020303" pitchFamily="18" charset="0"/>
              </a:rPr>
              <a:t>ЧТО ТАКОЕ  </a:t>
            </a:r>
            <a:r>
              <a:rPr lang="ru-RU" sz="2400" b="1" i="1" dirty="0">
                <a:solidFill>
                  <a:srgbClr val="FF0000"/>
                </a:solidFill>
                <a:latin typeface="Georgia" panose="02040502050405020303" pitchFamily="18" charset="0"/>
              </a:rPr>
              <a:t>ЛЭПБУК ?</a:t>
            </a:r>
            <a:endParaRPr lang="ru-RU" sz="2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i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ИНТЕРАКТИВНАЯ  ТЕМАТИЧЕСКАЯ ПАПКА</a:t>
            </a:r>
          </a:p>
          <a:p>
            <a:pPr algn="ctr" fontAlgn="base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                      </a:t>
            </a:r>
            <a:endParaRPr lang="ru-RU" sz="2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sz="2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sz="2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sz="2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sz="16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 </a:t>
            </a:r>
          </a:p>
          <a:p>
            <a:pPr algn="ctr"/>
            <a:endParaRPr lang="ru-RU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 fontAlgn="base"/>
            <a:endParaRPr lang="ru-RU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"/>
          <a:stretch/>
        </p:blipFill>
        <p:spPr>
          <a:xfrm>
            <a:off x="7187336" y="5531513"/>
            <a:ext cx="1524000" cy="105844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  <a:softEdge rad="63500"/>
          </a:effectLst>
        </p:spPr>
      </p:pic>
      <p:pic>
        <p:nvPicPr>
          <p:cNvPr id="1026" name="Picture 2" descr="F:\фотки лепбуков\DSCN26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" b="14509"/>
          <a:stretch/>
        </p:blipFill>
        <p:spPr bwMode="auto">
          <a:xfrm>
            <a:off x="474188" y="2808730"/>
            <a:ext cx="4227991" cy="2969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F:\фотки лепбуков\DSCN26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340" t="-24907" b="19593"/>
          <a:stretch/>
        </p:blipFill>
        <p:spPr bwMode="auto">
          <a:xfrm>
            <a:off x="3063854" y="2808730"/>
            <a:ext cx="5580112" cy="347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87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E7A974-2CF6-42E2-A703-134E458A7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/>
          <a:lstStyle/>
          <a:p>
            <a:r>
              <a:rPr lang="ru-RU" dirty="0"/>
              <a:t>Этапы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1621F86-7037-4C3B-B350-9E20B1BC7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7744" y="2276872"/>
            <a:ext cx="5292080" cy="339350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1 - подготовительный </a:t>
            </a:r>
          </a:p>
          <a:p>
            <a:pPr marL="0" indent="0">
              <a:buNone/>
            </a:pPr>
            <a:r>
              <a:rPr lang="ru-RU" dirty="0"/>
              <a:t>       2 – основной</a:t>
            </a:r>
          </a:p>
          <a:p>
            <a:pPr marL="0" indent="0">
              <a:buNone/>
            </a:pPr>
            <a:r>
              <a:rPr lang="ru-RU" dirty="0"/>
              <a:t>       3 - заключительный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992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128D7C-8A01-4470-A8CE-1EFB9B38B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18"/>
            <a:ext cx="8229600" cy="11430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реализации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7D0403-08CC-4401-A927-345A4C98F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58" y="1340768"/>
            <a:ext cx="8229600" cy="4525963"/>
          </a:xfrm>
        </p:spPr>
        <p:txBody>
          <a:bodyPr/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Подготовительный этап.</a:t>
            </a:r>
          </a:p>
          <a:p>
            <a:pPr marL="288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Изучить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современную форму  организации образовательной деятельности с детьми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marL="6309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литературы; приобретение необходимых материалов, пособий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6309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современной формой организации образовательной деятельности с детьми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родителей, привлечь их к изготовлению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30900"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мастер-класса для родителей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    интересно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800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49183"/>
            <a:ext cx="3155181" cy="217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364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94B6065-C3DC-4A06-99B5-FAE02C26B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548680"/>
            <a:ext cx="8003232" cy="4525963"/>
          </a:xfrm>
        </p:spPr>
        <p:txBody>
          <a:bodyPr/>
          <a:lstStyle/>
          <a:p>
            <a:pPr lvl="0" indent="0" algn="just">
              <a:spcAft>
                <a:spcPts val="0"/>
              </a:spcAft>
              <a:buNone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– Основной этап.</a:t>
            </a:r>
          </a:p>
          <a:p>
            <a:pPr lvl="0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знания детей по разным образовательным областям посредством использования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(новый элемент развивающей предметно-пространственной среды группы)</a:t>
            </a:r>
            <a:r>
              <a:rPr lang="ru-RU" dirty="0">
                <a:solidFill>
                  <a:prstClr val="black"/>
                </a:solidFill>
              </a:rPr>
              <a:t>  </a:t>
            </a:r>
          </a:p>
          <a:p>
            <a:pPr indent="108585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знания в ходе образовательной деятельности, используя наглядный материал из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indent="108585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Развивают мелкую моторику рук посредством представленных 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лэпбуке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игр, пособий</a:t>
            </a:r>
          </a:p>
          <a:p>
            <a:pPr indent="108585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Знакомятся с произведениями художественной литературы, включенной 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/>
          <a:lstStyle/>
          <a:p>
            <a:pPr lvl="0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современной формы организации образовательной деятельности с детьми «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соответствии с тематическим планированием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64904"/>
            <a:ext cx="3277790" cy="330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4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FACD885-3236-4938-B2AE-501B42280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616" y="980728"/>
            <a:ext cx="7355160" cy="4525963"/>
          </a:xfrm>
        </p:spPr>
        <p:txBody>
          <a:bodyPr/>
          <a:lstStyle/>
          <a:p>
            <a:pPr indent="0">
              <a:spcAft>
                <a:spcPts val="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Повысить интерес детей в самостоятельном поиске знаний, их закреплении посредством регулярного использования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Предоставление открытого доступа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детей.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сенсорное и тактильное восприятие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самостоятельной деятельности, закрепляют полученные знания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4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5EBEDF6-ACB4-42A6-82AB-86C68D4B4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5696" y="1700808"/>
            <a:ext cx="6491064" cy="3777283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3 - заключительный</a:t>
            </a:r>
          </a:p>
          <a:p>
            <a:pPr marL="0" lvl="0" indent="0">
              <a:buNone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 Подведение итогов.</a:t>
            </a:r>
          </a:p>
          <a:p>
            <a:pPr marL="0" lvl="0" indent="0">
              <a:buNone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Выставка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Изготовление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совместно с                    </a:t>
            </a:r>
          </a:p>
          <a:p>
            <a:pPr marL="0" lvl="0" indent="0">
              <a:buNone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17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5102F7-E1A1-49E8-B40C-3AAEC3231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7748"/>
            <a:ext cx="8229600" cy="1143000"/>
          </a:xfrm>
        </p:spPr>
        <p:txBody>
          <a:bodyPr/>
          <a:lstStyle/>
          <a:p>
            <a:r>
              <a:rPr lang="ru-RU" dirty="0"/>
              <a:t>Ожидаемые результаты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9138D06-20D0-415D-BB61-2105587F7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запланированным темам;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разнообразных видах деятельности с детьми;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разносторонних знаний о природе родного края, ее обитателях;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активное использование полученных знаний детьми в жизни;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познавательного интереса детей, развитие исследовательской деятельности;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 – активные участники изготовления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лэпбуков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868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AF2BE0-8908-458F-9BD0-AB9FBE0C9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980728"/>
            <a:ext cx="7643192" cy="4525963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Перспективы дальнейшего развития проекта: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пополнение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лэпбуков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информацией и играми в соответствии с возрастом и интересами детей; использование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лэпбука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в дальнейшей педагогической деятельности (изготовление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лэпбуков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по разнообразным темам, в зависимости от потребностей и интересов детей); привлечение детей к изготовлению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лэпбуков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3950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фотки лепбуков\DSCN26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51"/>
          <a:stretch/>
        </p:blipFill>
        <p:spPr bwMode="auto">
          <a:xfrm>
            <a:off x="467545" y="980728"/>
            <a:ext cx="8280920" cy="551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err="1"/>
              <a:t>Лэпбук</a:t>
            </a:r>
            <a:r>
              <a:rPr lang="ru-RU" dirty="0"/>
              <a:t>  «</a:t>
            </a:r>
            <a:r>
              <a:rPr lang="ru-RU" dirty="0" err="1"/>
              <a:t>Масленница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5079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фотки лепбуков\DSCN259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2" t="7184" r="2994" b="2552"/>
          <a:stretch/>
        </p:blipFill>
        <p:spPr bwMode="auto">
          <a:xfrm>
            <a:off x="467544" y="1124744"/>
            <a:ext cx="8496944" cy="55000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err="1"/>
              <a:t>Лэпбук</a:t>
            </a:r>
            <a:r>
              <a:rPr lang="ru-RU" dirty="0"/>
              <a:t> «Весна»</a:t>
            </a:r>
          </a:p>
        </p:txBody>
      </p:sp>
    </p:spTree>
    <p:extLst>
      <p:ext uri="{BB962C8B-B14F-4D97-AF65-F5344CB8AC3E}">
        <p14:creationId xmlns:p14="http://schemas.microsoft.com/office/powerpoint/2010/main" val="42361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стена\Desktop\работа\фото лепбук дж\IMG_20170327_10473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" t="25547" r="4414" b="21049"/>
          <a:stretch/>
        </p:blipFill>
        <p:spPr bwMode="auto">
          <a:xfrm>
            <a:off x="539552" y="1124744"/>
            <a:ext cx="8208912" cy="5332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err="1"/>
              <a:t>Лэпбук</a:t>
            </a:r>
            <a:r>
              <a:rPr lang="ru-RU" dirty="0"/>
              <a:t> «Животные леса»</a:t>
            </a:r>
          </a:p>
        </p:txBody>
      </p:sp>
    </p:spTree>
    <p:extLst>
      <p:ext uri="{BB962C8B-B14F-4D97-AF65-F5344CB8AC3E}">
        <p14:creationId xmlns:p14="http://schemas.microsoft.com/office/powerpoint/2010/main" val="205822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Лэпбук</a:t>
            </a:r>
            <a:r>
              <a:rPr lang="ru-RU" dirty="0"/>
              <a:t> «Здоровье»</a:t>
            </a:r>
          </a:p>
        </p:txBody>
      </p:sp>
      <p:pic>
        <p:nvPicPr>
          <p:cNvPr id="6146" name="Picture 2" descr="F:\фотки лепбуков\DSCN26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" b="16738"/>
          <a:stretch/>
        </p:blipFill>
        <p:spPr bwMode="auto">
          <a:xfrm>
            <a:off x="539552" y="1484784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05676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err="1"/>
              <a:t>Лэпбук</a:t>
            </a:r>
            <a:r>
              <a:rPr lang="ru-RU" dirty="0"/>
              <a:t> «Космос»</a:t>
            </a:r>
          </a:p>
        </p:txBody>
      </p:sp>
      <p:pic>
        <p:nvPicPr>
          <p:cNvPr id="7170" name="Picture 2" descr="F:\фотки лепбуков\DSCN26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0" b="18220"/>
          <a:stretch/>
        </p:blipFill>
        <p:spPr bwMode="auto">
          <a:xfrm>
            <a:off x="564901" y="980728"/>
            <a:ext cx="8208912" cy="5377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3426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4330" y="2132856"/>
            <a:ext cx="60469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i="1" dirty="0">
                <a:solidFill>
                  <a:schemeClr val="tx2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1924</TotalTime>
  <Words>569</Words>
  <Application>Microsoft Office PowerPoint</Application>
  <PresentationFormat>Экран (4:3)</PresentationFormat>
  <Paragraphs>84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Муниципальное бюджетное дошкольное образовательное учреждение детский сад №21 «Терем - теремок» г. Кстово    Лэпбук, как средство проектной деятельности у детей старшего дошкольного возраста                                                                                  Подготовила:                         Рогожина Е. Н. </vt:lpstr>
      <vt:lpstr>Презентация PowerPoint</vt:lpstr>
      <vt:lpstr>Актуальность</vt:lpstr>
      <vt:lpstr>Презентация PowerPoint</vt:lpstr>
      <vt:lpstr>Цель проекта</vt:lpstr>
      <vt:lpstr>Задачи</vt:lpstr>
      <vt:lpstr>Презентация PowerPoint</vt:lpstr>
      <vt:lpstr>Этапы</vt:lpstr>
      <vt:lpstr>План реализации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Ожидаемые результаты</vt:lpstr>
      <vt:lpstr>Презентация PowerPoint</vt:lpstr>
      <vt:lpstr>Лэпбук  «Масленница»</vt:lpstr>
      <vt:lpstr>Лэпбук «Весна»</vt:lpstr>
      <vt:lpstr>Лэпбук «Животные леса»</vt:lpstr>
      <vt:lpstr>Лэпбук «Здоровье»</vt:lpstr>
      <vt:lpstr>Лэпбук «Космос»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natasha23</dc:creator>
  <cp:lastModifiedBy>User</cp:lastModifiedBy>
  <cp:revision>193</cp:revision>
  <dcterms:created xsi:type="dcterms:W3CDTF">2011-08-02T23:19:04Z</dcterms:created>
  <dcterms:modified xsi:type="dcterms:W3CDTF">2018-02-19T12:05:49Z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2045241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